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2" r:id="rId1"/>
  </p:sldMasterIdLst>
  <p:sldIdLst>
    <p:sldId id="256" r:id="rId2"/>
    <p:sldId id="275" r:id="rId3"/>
    <p:sldId id="283" r:id="rId4"/>
    <p:sldId id="286" r:id="rId5"/>
    <p:sldId id="293" r:id="rId6"/>
    <p:sldId id="294" r:id="rId7"/>
    <p:sldId id="291" r:id="rId8"/>
    <p:sldId id="285" r:id="rId9"/>
    <p:sldId id="284" r:id="rId10"/>
    <p:sldId id="287" r:id="rId11"/>
    <p:sldId id="288" r:id="rId12"/>
    <p:sldId id="290" r:id="rId13"/>
    <p:sldId id="289" r:id="rId14"/>
    <p:sldId id="295" r:id="rId15"/>
    <p:sldId id="28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1A839B-8062-4AF4-A3E4-C732BBF084E5}" type="datetimeFigureOut">
              <a:rPr lang="en-US" smtClean="0"/>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017CF2-A5E5-4A13-B05A-695EA4DC3DB9}" type="slidenum">
              <a:rPr lang="en-US" smtClean="0"/>
              <a:t>‹#›</a:t>
            </a:fld>
            <a:endParaRPr lang="en-US"/>
          </a:p>
        </p:txBody>
      </p:sp>
    </p:spTree>
    <p:extLst>
      <p:ext uri="{BB962C8B-B14F-4D97-AF65-F5344CB8AC3E}">
        <p14:creationId xmlns:p14="http://schemas.microsoft.com/office/powerpoint/2010/main" val="1312658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A839B-8062-4AF4-A3E4-C732BBF084E5}" type="datetimeFigureOut">
              <a:rPr lang="en-US" smtClean="0"/>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017CF2-A5E5-4A13-B05A-695EA4DC3DB9}" type="slidenum">
              <a:rPr lang="en-US" smtClean="0"/>
              <a:t>‹#›</a:t>
            </a:fld>
            <a:endParaRPr lang="en-US"/>
          </a:p>
        </p:txBody>
      </p:sp>
    </p:spTree>
    <p:extLst>
      <p:ext uri="{BB962C8B-B14F-4D97-AF65-F5344CB8AC3E}">
        <p14:creationId xmlns:p14="http://schemas.microsoft.com/office/powerpoint/2010/main" val="63674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A839B-8062-4AF4-A3E4-C732BBF084E5}" type="datetimeFigureOut">
              <a:rPr lang="en-US" smtClean="0"/>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017CF2-A5E5-4A13-B05A-695EA4DC3DB9}" type="slidenum">
              <a:rPr lang="en-US" smtClean="0"/>
              <a:t>‹#›</a:t>
            </a:fld>
            <a:endParaRPr lang="en-US"/>
          </a:p>
        </p:txBody>
      </p:sp>
    </p:spTree>
    <p:extLst>
      <p:ext uri="{BB962C8B-B14F-4D97-AF65-F5344CB8AC3E}">
        <p14:creationId xmlns:p14="http://schemas.microsoft.com/office/powerpoint/2010/main" val="8082066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A839B-8062-4AF4-A3E4-C732BBF084E5}" type="datetimeFigureOut">
              <a:rPr lang="en-US" smtClean="0"/>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017CF2-A5E5-4A13-B05A-695EA4DC3DB9}" type="slidenum">
              <a:rPr lang="en-US" smtClean="0"/>
              <a:t>‹#›</a:t>
            </a:fld>
            <a:endParaRPr lang="en-US"/>
          </a:p>
        </p:txBody>
      </p:sp>
    </p:spTree>
    <p:extLst>
      <p:ext uri="{BB962C8B-B14F-4D97-AF65-F5344CB8AC3E}">
        <p14:creationId xmlns:p14="http://schemas.microsoft.com/office/powerpoint/2010/main" val="145592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A839B-8062-4AF4-A3E4-C732BBF084E5}" type="datetimeFigureOut">
              <a:rPr lang="en-US" smtClean="0"/>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017CF2-A5E5-4A13-B05A-695EA4DC3DB9}" type="slidenum">
              <a:rPr lang="en-US" smtClean="0"/>
              <a:t>‹#›</a:t>
            </a:fld>
            <a:endParaRPr lang="en-US"/>
          </a:p>
        </p:txBody>
      </p:sp>
    </p:spTree>
    <p:extLst>
      <p:ext uri="{BB962C8B-B14F-4D97-AF65-F5344CB8AC3E}">
        <p14:creationId xmlns:p14="http://schemas.microsoft.com/office/powerpoint/2010/main" val="362907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1A839B-8062-4AF4-A3E4-C732BBF084E5}" type="datetimeFigureOut">
              <a:rPr lang="en-US" smtClean="0"/>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017CF2-A5E5-4A13-B05A-695EA4DC3DB9}" type="slidenum">
              <a:rPr lang="en-US" smtClean="0"/>
              <a:t>‹#›</a:t>
            </a:fld>
            <a:endParaRPr lang="en-US"/>
          </a:p>
        </p:txBody>
      </p:sp>
    </p:spTree>
    <p:extLst>
      <p:ext uri="{BB962C8B-B14F-4D97-AF65-F5344CB8AC3E}">
        <p14:creationId xmlns:p14="http://schemas.microsoft.com/office/powerpoint/2010/main" val="491889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1A839B-8062-4AF4-A3E4-C732BBF084E5}" type="datetimeFigureOut">
              <a:rPr lang="en-US" smtClean="0"/>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017CF2-A5E5-4A13-B05A-695EA4DC3DB9}" type="slidenum">
              <a:rPr lang="en-US" smtClean="0"/>
              <a:t>‹#›</a:t>
            </a:fld>
            <a:endParaRPr lang="en-US"/>
          </a:p>
        </p:txBody>
      </p:sp>
    </p:spTree>
    <p:extLst>
      <p:ext uri="{BB962C8B-B14F-4D97-AF65-F5344CB8AC3E}">
        <p14:creationId xmlns:p14="http://schemas.microsoft.com/office/powerpoint/2010/main" val="150243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1A839B-8062-4AF4-A3E4-C732BBF084E5}" type="datetimeFigureOut">
              <a:rPr lang="en-US" smtClean="0"/>
              <a:t>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017CF2-A5E5-4A13-B05A-695EA4DC3DB9}" type="slidenum">
              <a:rPr lang="en-US" smtClean="0"/>
              <a:t>‹#›</a:t>
            </a:fld>
            <a:endParaRPr lang="en-US"/>
          </a:p>
        </p:txBody>
      </p:sp>
    </p:spTree>
    <p:extLst>
      <p:ext uri="{BB962C8B-B14F-4D97-AF65-F5344CB8AC3E}">
        <p14:creationId xmlns:p14="http://schemas.microsoft.com/office/powerpoint/2010/main" val="3252977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1A839B-8062-4AF4-A3E4-C732BBF084E5}" type="datetimeFigureOut">
              <a:rPr lang="en-US" smtClean="0"/>
              <a:t>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017CF2-A5E5-4A13-B05A-695EA4DC3DB9}" type="slidenum">
              <a:rPr lang="en-US" smtClean="0"/>
              <a:t>‹#›</a:t>
            </a:fld>
            <a:endParaRPr lang="en-US"/>
          </a:p>
        </p:txBody>
      </p:sp>
    </p:spTree>
    <p:extLst>
      <p:ext uri="{BB962C8B-B14F-4D97-AF65-F5344CB8AC3E}">
        <p14:creationId xmlns:p14="http://schemas.microsoft.com/office/powerpoint/2010/main" val="3545331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1A839B-8062-4AF4-A3E4-C732BBF084E5}" type="datetimeFigureOut">
              <a:rPr lang="en-US" smtClean="0"/>
              <a:t>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017CF2-A5E5-4A13-B05A-695EA4DC3DB9}" type="slidenum">
              <a:rPr lang="en-US" smtClean="0"/>
              <a:t>‹#›</a:t>
            </a:fld>
            <a:endParaRPr lang="en-US"/>
          </a:p>
        </p:txBody>
      </p:sp>
    </p:spTree>
    <p:extLst>
      <p:ext uri="{BB962C8B-B14F-4D97-AF65-F5344CB8AC3E}">
        <p14:creationId xmlns:p14="http://schemas.microsoft.com/office/powerpoint/2010/main" val="994855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1A839B-8062-4AF4-A3E4-C732BBF084E5}" type="datetimeFigureOut">
              <a:rPr lang="en-US" smtClean="0"/>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017CF2-A5E5-4A13-B05A-695EA4DC3DB9}" type="slidenum">
              <a:rPr lang="en-US" smtClean="0"/>
              <a:t>‹#›</a:t>
            </a:fld>
            <a:endParaRPr lang="en-US"/>
          </a:p>
        </p:txBody>
      </p:sp>
    </p:spTree>
    <p:extLst>
      <p:ext uri="{BB962C8B-B14F-4D97-AF65-F5344CB8AC3E}">
        <p14:creationId xmlns:p14="http://schemas.microsoft.com/office/powerpoint/2010/main" val="1192237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1A839B-8062-4AF4-A3E4-C732BBF084E5}" type="datetimeFigureOut">
              <a:rPr lang="en-US" smtClean="0"/>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017CF2-A5E5-4A13-B05A-695EA4DC3DB9}" type="slidenum">
              <a:rPr lang="en-US" smtClean="0"/>
              <a:t>‹#›</a:t>
            </a:fld>
            <a:endParaRPr lang="en-US"/>
          </a:p>
        </p:txBody>
      </p:sp>
    </p:spTree>
    <p:extLst>
      <p:ext uri="{BB962C8B-B14F-4D97-AF65-F5344CB8AC3E}">
        <p14:creationId xmlns:p14="http://schemas.microsoft.com/office/powerpoint/2010/main" val="1658895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A839B-8062-4AF4-A3E4-C732BBF084E5}" type="datetimeFigureOut">
              <a:rPr lang="en-US" smtClean="0"/>
              <a:t>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017CF2-A5E5-4A13-B05A-695EA4DC3DB9}" type="slidenum">
              <a:rPr lang="en-US" smtClean="0"/>
              <a:t>‹#›</a:t>
            </a:fld>
            <a:endParaRPr lang="en-US"/>
          </a:p>
        </p:txBody>
      </p:sp>
    </p:spTree>
    <p:extLst>
      <p:ext uri="{BB962C8B-B14F-4D97-AF65-F5344CB8AC3E}">
        <p14:creationId xmlns:p14="http://schemas.microsoft.com/office/powerpoint/2010/main" val="2147718102"/>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6F2C0-5B48-8BEF-25AB-6C209A0EA855}"/>
              </a:ext>
            </a:extLst>
          </p:cNvPr>
          <p:cNvSpPr>
            <a:spLocks noGrp="1"/>
          </p:cNvSpPr>
          <p:nvPr>
            <p:ph type="ctrTitle"/>
          </p:nvPr>
        </p:nvSpPr>
        <p:spPr>
          <a:xfrm>
            <a:off x="7255564" y="834888"/>
            <a:ext cx="4314645" cy="1268958"/>
          </a:xfrm>
        </p:spPr>
        <p:txBody>
          <a:bodyPr vert="horz" lIns="91440" tIns="45720" rIns="91440" bIns="45720" rtlCol="0" anchor="b">
            <a:normAutofit/>
          </a:bodyPr>
          <a:lstStyle/>
          <a:p>
            <a:pPr algn="l"/>
            <a:r>
              <a:rPr lang="en-US" sz="3200" dirty="0"/>
              <a:t>VAST CHALLENGE 2018 MC3</a:t>
            </a:r>
          </a:p>
        </p:txBody>
      </p:sp>
      <p:sp>
        <p:nvSpPr>
          <p:cNvPr id="3" name="Subtitle 2">
            <a:extLst>
              <a:ext uri="{FF2B5EF4-FFF2-40B4-BE49-F238E27FC236}">
                <a16:creationId xmlns:a16="http://schemas.microsoft.com/office/drawing/2014/main" id="{9AD2532A-49F4-DC85-E86E-CB5D4ABA93B3}"/>
              </a:ext>
            </a:extLst>
          </p:cNvPr>
          <p:cNvSpPr>
            <a:spLocks noGrp="1"/>
          </p:cNvSpPr>
          <p:nvPr>
            <p:ph type="subTitle" idx="1"/>
          </p:nvPr>
        </p:nvSpPr>
        <p:spPr>
          <a:xfrm>
            <a:off x="7255563" y="2557587"/>
            <a:ext cx="4314645" cy="3717317"/>
          </a:xfrm>
        </p:spPr>
        <p:txBody>
          <a:bodyPr vert="horz" lIns="91440" tIns="45720" rIns="91440" bIns="45720" rtlCol="0" anchor="t">
            <a:normAutofit/>
          </a:bodyPr>
          <a:lstStyle/>
          <a:p>
            <a:pPr algn="l"/>
            <a:r>
              <a:rPr lang="en-US" sz="1800" cap="none" dirty="0"/>
              <a:t>Team Members:</a:t>
            </a:r>
          </a:p>
          <a:p>
            <a:pPr indent="-228600" algn="l">
              <a:buFont typeface="Arial" panose="020B0604020202020204" pitchFamily="34" charset="0"/>
              <a:buChar char="•"/>
            </a:pPr>
            <a:r>
              <a:rPr lang="en-US" sz="1800" cap="none" dirty="0"/>
              <a:t>Supriya Bommisetty</a:t>
            </a:r>
          </a:p>
          <a:p>
            <a:pPr indent="-228600" algn="l">
              <a:buFont typeface="Arial" panose="020B0604020202020204" pitchFamily="34" charset="0"/>
              <a:buChar char="•"/>
            </a:pPr>
            <a:r>
              <a:rPr lang="en-US" sz="1800" dirty="0"/>
              <a:t>Aravind </a:t>
            </a:r>
            <a:r>
              <a:rPr lang="en-US" sz="1800" dirty="0" err="1"/>
              <a:t>Battula</a:t>
            </a:r>
            <a:endParaRPr lang="en-US" sz="1800" cap="none" dirty="0"/>
          </a:p>
          <a:p>
            <a:pPr indent="-228600" algn="l">
              <a:buFont typeface="Arial" panose="020B0604020202020204" pitchFamily="34" charset="0"/>
              <a:buChar char="•"/>
            </a:pPr>
            <a:r>
              <a:rPr lang="en-US" sz="1800" cap="none" dirty="0"/>
              <a:t>Chandra Prem </a:t>
            </a:r>
            <a:r>
              <a:rPr lang="en-US" sz="1800" cap="none" dirty="0" err="1"/>
              <a:t>Putheti</a:t>
            </a:r>
            <a:endParaRPr lang="en-US" sz="1800" cap="none" dirty="0"/>
          </a:p>
          <a:p>
            <a:pPr indent="-228600" algn="l">
              <a:buFont typeface="Arial" panose="020B0604020202020204" pitchFamily="34" charset="0"/>
              <a:buChar char="•"/>
            </a:pPr>
            <a:r>
              <a:rPr lang="en-US" sz="1800" dirty="0" err="1"/>
              <a:t>Praveenkumar</a:t>
            </a:r>
            <a:r>
              <a:rPr lang="en-US" sz="1800" dirty="0"/>
              <a:t> Reddy </a:t>
            </a:r>
            <a:r>
              <a:rPr lang="en-US" sz="1800" dirty="0" err="1"/>
              <a:t>Veerapapireddygari</a:t>
            </a:r>
            <a:endParaRPr lang="en-US" sz="1800" cap="none" dirty="0"/>
          </a:p>
          <a:p>
            <a:pPr indent="-228600" algn="l">
              <a:buFont typeface="Arial" panose="020B0604020202020204" pitchFamily="34" charset="0"/>
              <a:buChar char="•"/>
            </a:pPr>
            <a:r>
              <a:rPr lang="en-US" sz="1800" cap="none" dirty="0"/>
              <a:t>Siva Dharma </a:t>
            </a:r>
            <a:r>
              <a:rPr lang="en-US" sz="1800" cap="none" dirty="0" err="1"/>
              <a:t>Sastha</a:t>
            </a:r>
            <a:r>
              <a:rPr lang="en-US" sz="1800" cap="none" dirty="0"/>
              <a:t> </a:t>
            </a:r>
            <a:r>
              <a:rPr lang="en-US" sz="1800" cap="none"/>
              <a:t>Madala</a:t>
            </a:r>
            <a:endParaRPr lang="en-US" sz="1800" cap="none" dirty="0"/>
          </a:p>
        </p:txBody>
      </p:sp>
      <p:pic>
        <p:nvPicPr>
          <p:cNvPr id="5" name="Picture 4">
            <a:extLst>
              <a:ext uri="{FF2B5EF4-FFF2-40B4-BE49-F238E27FC236}">
                <a16:creationId xmlns:a16="http://schemas.microsoft.com/office/drawing/2014/main" id="{B93A89E8-41AD-16A5-D323-617BE482A12B}"/>
              </a:ext>
            </a:extLst>
          </p:cNvPr>
          <p:cNvPicPr>
            <a:picLocks noChangeAspect="1"/>
          </p:cNvPicPr>
          <p:nvPr/>
        </p:nvPicPr>
        <p:blipFill rotWithShape="1">
          <a:blip r:embed="rId2"/>
          <a:srcRect l="31487" r="2640" b="-2"/>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Tree>
    <p:extLst>
      <p:ext uri="{BB962C8B-B14F-4D97-AF65-F5344CB8AC3E}">
        <p14:creationId xmlns:p14="http://schemas.microsoft.com/office/powerpoint/2010/main" val="409033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116E49A-CA4D-4983-969D-19FE3C55F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3041"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2FE2E3-64CE-A562-D35D-F6B79FF7539C}"/>
              </a:ext>
            </a:extLst>
          </p:cNvPr>
          <p:cNvSpPr>
            <a:spLocks noGrp="1"/>
          </p:cNvSpPr>
          <p:nvPr>
            <p:ph type="title"/>
          </p:nvPr>
        </p:nvSpPr>
        <p:spPr>
          <a:xfrm>
            <a:off x="7938533" y="978619"/>
            <a:ext cx="3404594" cy="1106424"/>
          </a:xfrm>
        </p:spPr>
        <p:txBody>
          <a:bodyPr>
            <a:normAutofit fontScale="90000"/>
          </a:bodyPr>
          <a:lstStyle/>
          <a:p>
            <a:r>
              <a:rPr lang="en-US" sz="2800" dirty="0"/>
              <a:t>Non suspicious people interaction with suspicious people</a:t>
            </a:r>
          </a:p>
        </p:txBody>
      </p:sp>
      <p:pic>
        <p:nvPicPr>
          <p:cNvPr id="9" name="Content Placeholder 8" descr="Chart, treemap chart&#10;&#10;Description automatically generated">
            <a:extLst>
              <a:ext uri="{FF2B5EF4-FFF2-40B4-BE49-F238E27FC236}">
                <a16:creationId xmlns:a16="http://schemas.microsoft.com/office/drawing/2014/main" id="{A78784B5-DFAB-333F-1679-13C0873E3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79" y="569343"/>
            <a:ext cx="7291909" cy="5745193"/>
          </a:xfrm>
          <a:prstGeom prst="rect">
            <a:avLst/>
          </a:prstGeom>
        </p:spPr>
      </p:pic>
      <p:sp>
        <p:nvSpPr>
          <p:cNvPr id="30" name="Rectangle 29">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9033"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281E2DF8-F6D8-4E5C-B76E-E082FD8C1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5691" y="2095174"/>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Content Placeholder 22">
            <a:extLst>
              <a:ext uri="{FF2B5EF4-FFF2-40B4-BE49-F238E27FC236}">
                <a16:creationId xmlns:a16="http://schemas.microsoft.com/office/drawing/2014/main" id="{BA11FB4B-6EC0-B7F1-6F79-76D59492D96D}"/>
              </a:ext>
            </a:extLst>
          </p:cNvPr>
          <p:cNvSpPr>
            <a:spLocks noGrp="1"/>
          </p:cNvSpPr>
          <p:nvPr>
            <p:ph sz="quarter" idx="13"/>
          </p:nvPr>
        </p:nvSpPr>
        <p:spPr>
          <a:xfrm>
            <a:off x="7938533" y="2638950"/>
            <a:ext cx="3404594" cy="1975722"/>
          </a:xfrm>
        </p:spPr>
        <p:txBody>
          <a:bodyPr>
            <a:normAutofit/>
          </a:bodyPr>
          <a:lstStyle/>
          <a:p>
            <a:r>
              <a:rPr lang="en-US" sz="1700" dirty="0"/>
              <a:t>This graph tells us the how non suspicious people interacted with suspicious people.</a:t>
            </a:r>
          </a:p>
          <a:p>
            <a:r>
              <a:rPr lang="en-US" sz="1700" dirty="0"/>
              <a:t>In this graph more number of purchases happened between Alpha </a:t>
            </a:r>
            <a:r>
              <a:rPr lang="en-US" sz="1700" dirty="0" err="1"/>
              <a:t>Chessor</a:t>
            </a:r>
            <a:r>
              <a:rPr lang="en-US" sz="1700" dirty="0"/>
              <a:t> and Richard Fox.</a:t>
            </a:r>
          </a:p>
        </p:txBody>
      </p:sp>
    </p:spTree>
    <p:extLst>
      <p:ext uri="{BB962C8B-B14F-4D97-AF65-F5344CB8AC3E}">
        <p14:creationId xmlns:p14="http://schemas.microsoft.com/office/powerpoint/2010/main" val="2488557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A0843C-8507-E7B6-3554-8C39AEE1E5FD}"/>
              </a:ext>
            </a:extLst>
          </p:cNvPr>
          <p:cNvSpPr>
            <a:spLocks noGrp="1"/>
          </p:cNvSpPr>
          <p:nvPr>
            <p:ph type="title"/>
          </p:nvPr>
        </p:nvSpPr>
        <p:spPr>
          <a:xfrm>
            <a:off x="630936" y="639520"/>
            <a:ext cx="3429000" cy="892876"/>
          </a:xfrm>
        </p:spPr>
        <p:txBody>
          <a:bodyPr anchor="b">
            <a:normAutofit/>
          </a:bodyPr>
          <a:lstStyle/>
          <a:p>
            <a:r>
              <a:rPr lang="en-US" sz="2400" dirty="0"/>
              <a:t>Alpha </a:t>
            </a:r>
            <a:r>
              <a:rPr lang="en-US" sz="2400" dirty="0" err="1"/>
              <a:t>Chessor</a:t>
            </a:r>
            <a:r>
              <a:rPr lang="en-US" sz="2400" dirty="0"/>
              <a:t> communication Analysis</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8">
            <a:extLst>
              <a:ext uri="{FF2B5EF4-FFF2-40B4-BE49-F238E27FC236}">
                <a16:creationId xmlns:a16="http://schemas.microsoft.com/office/drawing/2014/main" id="{CA5139C2-C63E-07E9-3816-965360B4AD98}"/>
              </a:ext>
            </a:extLst>
          </p:cNvPr>
          <p:cNvSpPr>
            <a:spLocks noGrp="1"/>
          </p:cNvSpPr>
          <p:nvPr>
            <p:ph sz="quarter" idx="13"/>
          </p:nvPr>
        </p:nvSpPr>
        <p:spPr>
          <a:xfrm>
            <a:off x="630936" y="2807208"/>
            <a:ext cx="3429000" cy="3410712"/>
          </a:xfrm>
        </p:spPr>
        <p:txBody>
          <a:bodyPr anchor="t">
            <a:normAutofit/>
          </a:bodyPr>
          <a:lstStyle/>
          <a:p>
            <a:r>
              <a:rPr lang="en-US" sz="2200" dirty="0"/>
              <a:t>We observed the communications made by Alpha </a:t>
            </a:r>
            <a:r>
              <a:rPr lang="en-US" sz="2200" dirty="0" err="1"/>
              <a:t>Chessor</a:t>
            </a:r>
            <a:r>
              <a:rPr lang="en-US" sz="2200" dirty="0"/>
              <a:t>.</a:t>
            </a:r>
          </a:p>
          <a:p>
            <a:r>
              <a:rPr lang="en-US" sz="2200" dirty="0"/>
              <a:t>We observed the same pattern made by Rosalia.</a:t>
            </a:r>
          </a:p>
          <a:p>
            <a:r>
              <a:rPr lang="en-US" sz="2200" dirty="0"/>
              <a:t>Only Gail made all the purchases.</a:t>
            </a:r>
          </a:p>
        </p:txBody>
      </p:sp>
      <p:pic>
        <p:nvPicPr>
          <p:cNvPr id="5" name="Content Placeholder 4">
            <a:extLst>
              <a:ext uri="{FF2B5EF4-FFF2-40B4-BE49-F238E27FC236}">
                <a16:creationId xmlns:a16="http://schemas.microsoft.com/office/drawing/2014/main" id="{A0236E78-185F-C1C1-5E97-A1486CD197B8}"/>
              </a:ext>
            </a:extLst>
          </p:cNvPr>
          <p:cNvPicPr>
            <a:picLocks noChangeAspect="1"/>
          </p:cNvPicPr>
          <p:nvPr/>
        </p:nvPicPr>
        <p:blipFill>
          <a:blip r:embed="rId2"/>
          <a:stretch>
            <a:fillRect/>
          </a:stretch>
        </p:blipFill>
        <p:spPr>
          <a:xfrm>
            <a:off x="4654296" y="1383774"/>
            <a:ext cx="6903720" cy="4090452"/>
          </a:xfrm>
          <a:prstGeom prst="rect">
            <a:avLst/>
          </a:prstGeom>
        </p:spPr>
      </p:pic>
    </p:spTree>
    <p:extLst>
      <p:ext uri="{BB962C8B-B14F-4D97-AF65-F5344CB8AC3E}">
        <p14:creationId xmlns:p14="http://schemas.microsoft.com/office/powerpoint/2010/main" val="2373155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D1883-0762-1D28-368D-5C0747F43BA0}"/>
              </a:ext>
            </a:extLst>
          </p:cNvPr>
          <p:cNvSpPr>
            <a:spLocks noGrp="1"/>
          </p:cNvSpPr>
          <p:nvPr>
            <p:ph type="title"/>
          </p:nvPr>
        </p:nvSpPr>
        <p:spPr>
          <a:xfrm>
            <a:off x="6917436" y="1526610"/>
            <a:ext cx="4818888" cy="474719"/>
          </a:xfrm>
        </p:spPr>
        <p:txBody>
          <a:bodyPr anchor="b">
            <a:normAutofit/>
          </a:bodyPr>
          <a:lstStyle/>
          <a:p>
            <a:r>
              <a:rPr lang="en-US" sz="2400" dirty="0"/>
              <a:t>Richard Fox communication Analysis</a:t>
            </a:r>
          </a:p>
        </p:txBody>
      </p:sp>
      <p:pic>
        <p:nvPicPr>
          <p:cNvPr id="5" name="Picture 4">
            <a:extLst>
              <a:ext uri="{FF2B5EF4-FFF2-40B4-BE49-F238E27FC236}">
                <a16:creationId xmlns:a16="http://schemas.microsoft.com/office/drawing/2014/main" id="{0D63459F-EB0E-EF9D-00EE-85598A0719D9}"/>
              </a:ext>
            </a:extLst>
          </p:cNvPr>
          <p:cNvPicPr>
            <a:picLocks noChangeAspect="1"/>
          </p:cNvPicPr>
          <p:nvPr/>
        </p:nvPicPr>
        <p:blipFill>
          <a:blip r:embed="rId2"/>
          <a:stretch>
            <a:fillRect/>
          </a:stretch>
        </p:blipFill>
        <p:spPr>
          <a:xfrm>
            <a:off x="182880" y="955040"/>
            <a:ext cx="6278880" cy="4960111"/>
          </a:xfrm>
          <a:prstGeom prst="rect">
            <a:avLst/>
          </a:prstGeom>
        </p:spPr>
      </p:pic>
      <p:sp>
        <p:nvSpPr>
          <p:cNvPr id="15"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716839-2E2E-DA4D-7141-03EF8803AB3B}"/>
              </a:ext>
            </a:extLst>
          </p:cNvPr>
          <p:cNvSpPr>
            <a:spLocks noGrp="1"/>
          </p:cNvSpPr>
          <p:nvPr>
            <p:ph sz="quarter" idx="13"/>
          </p:nvPr>
        </p:nvSpPr>
        <p:spPr>
          <a:xfrm>
            <a:off x="6739128" y="2481826"/>
            <a:ext cx="4818888" cy="1728807"/>
          </a:xfrm>
        </p:spPr>
        <p:txBody>
          <a:bodyPr anchor="t">
            <a:normAutofit/>
          </a:bodyPr>
          <a:lstStyle/>
          <a:p>
            <a:r>
              <a:rPr lang="en-US" sz="2200" dirty="0"/>
              <a:t>In this Graph as well, we can observe whenever there is a purchase , there is a communication, and all purchases are reached to destination.</a:t>
            </a:r>
          </a:p>
        </p:txBody>
      </p:sp>
    </p:spTree>
    <p:extLst>
      <p:ext uri="{BB962C8B-B14F-4D97-AF65-F5344CB8AC3E}">
        <p14:creationId xmlns:p14="http://schemas.microsoft.com/office/powerpoint/2010/main" val="335248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79DFB-E583-FB31-1963-9A01F78C200B}"/>
              </a:ext>
            </a:extLst>
          </p:cNvPr>
          <p:cNvSpPr>
            <a:spLocks noGrp="1"/>
          </p:cNvSpPr>
          <p:nvPr>
            <p:ph type="title"/>
          </p:nvPr>
        </p:nvSpPr>
        <p:spPr>
          <a:xfrm>
            <a:off x="838200" y="365125"/>
            <a:ext cx="10515600" cy="1073001"/>
          </a:xfrm>
        </p:spPr>
        <p:txBody>
          <a:bodyPr>
            <a:normAutofit/>
          </a:bodyPr>
          <a:lstStyle/>
          <a:p>
            <a:pPr algn="ctr"/>
            <a:r>
              <a:rPr lang="en-US" sz="2800" dirty="0"/>
              <a:t>Purchases happened before and after one day</a:t>
            </a:r>
          </a:p>
        </p:txBody>
      </p:sp>
      <p:sp>
        <p:nvSpPr>
          <p:cNvPr id="3" name="Content Placeholder 2">
            <a:extLst>
              <a:ext uri="{FF2B5EF4-FFF2-40B4-BE49-F238E27FC236}">
                <a16:creationId xmlns:a16="http://schemas.microsoft.com/office/drawing/2014/main" id="{74183F14-EB19-3B59-1BDE-BF86064B1B32}"/>
              </a:ext>
            </a:extLst>
          </p:cNvPr>
          <p:cNvSpPr>
            <a:spLocks noGrp="1"/>
          </p:cNvSpPr>
          <p:nvPr>
            <p:ph sz="quarter" idx="13"/>
          </p:nvPr>
        </p:nvSpPr>
        <p:spPr/>
        <p:txBody>
          <a:bodyPr/>
          <a:lstStyle/>
          <a:p>
            <a:endParaRPr lang="en-US" dirty="0"/>
          </a:p>
        </p:txBody>
      </p:sp>
      <p:pic>
        <p:nvPicPr>
          <p:cNvPr id="5" name="Picture 4">
            <a:extLst>
              <a:ext uri="{FF2B5EF4-FFF2-40B4-BE49-F238E27FC236}">
                <a16:creationId xmlns:a16="http://schemas.microsoft.com/office/drawing/2014/main" id="{E058D1BC-2687-99D9-A9BE-1591012FB49B}"/>
              </a:ext>
            </a:extLst>
          </p:cNvPr>
          <p:cNvPicPr>
            <a:picLocks noChangeAspect="1"/>
          </p:cNvPicPr>
          <p:nvPr/>
        </p:nvPicPr>
        <p:blipFill>
          <a:blip r:embed="rId2"/>
          <a:stretch>
            <a:fillRect/>
          </a:stretch>
        </p:blipFill>
        <p:spPr>
          <a:xfrm>
            <a:off x="584200" y="1481667"/>
            <a:ext cx="6468533" cy="4811330"/>
          </a:xfrm>
          <a:prstGeom prst="rect">
            <a:avLst/>
          </a:prstGeom>
        </p:spPr>
      </p:pic>
      <p:pic>
        <p:nvPicPr>
          <p:cNvPr id="7" name="Picture 6">
            <a:extLst>
              <a:ext uri="{FF2B5EF4-FFF2-40B4-BE49-F238E27FC236}">
                <a16:creationId xmlns:a16="http://schemas.microsoft.com/office/drawing/2014/main" id="{E7DE3298-90C8-1086-E020-52515A409625}"/>
              </a:ext>
            </a:extLst>
          </p:cNvPr>
          <p:cNvPicPr>
            <a:picLocks noChangeAspect="1"/>
          </p:cNvPicPr>
          <p:nvPr/>
        </p:nvPicPr>
        <p:blipFill>
          <a:blip r:embed="rId3"/>
          <a:stretch>
            <a:fillRect/>
          </a:stretch>
        </p:blipFill>
        <p:spPr>
          <a:xfrm>
            <a:off x="6316133" y="1955799"/>
            <a:ext cx="5142717" cy="4353073"/>
          </a:xfrm>
          <a:prstGeom prst="rect">
            <a:avLst/>
          </a:prstGeom>
        </p:spPr>
      </p:pic>
    </p:spTree>
    <p:extLst>
      <p:ext uri="{BB962C8B-B14F-4D97-AF65-F5344CB8AC3E}">
        <p14:creationId xmlns:p14="http://schemas.microsoft.com/office/powerpoint/2010/main" val="3474959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1" name="Freeform: Shape 3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34" name="Freeform: Shape 3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3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Freeform: Shape 3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Freeform: Shape 3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1E2382CB-374C-7CEE-BEA6-9CA9C850F277}"/>
              </a:ext>
            </a:extLst>
          </p:cNvPr>
          <p:cNvSpPr>
            <a:spLocks noGrp="1"/>
          </p:cNvSpPr>
          <p:nvPr>
            <p:ph type="title"/>
          </p:nvPr>
        </p:nvSpPr>
        <p:spPr>
          <a:xfrm>
            <a:off x="3502731" y="1542402"/>
            <a:ext cx="5186842" cy="1099198"/>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Conclusion</a:t>
            </a:r>
          </a:p>
        </p:txBody>
      </p:sp>
      <p:sp>
        <p:nvSpPr>
          <p:cNvPr id="3" name="Content Placeholder 2">
            <a:extLst>
              <a:ext uri="{FF2B5EF4-FFF2-40B4-BE49-F238E27FC236}">
                <a16:creationId xmlns:a16="http://schemas.microsoft.com/office/drawing/2014/main" id="{6296C38B-FF04-7501-3E91-0BE44BB316F9}"/>
              </a:ext>
            </a:extLst>
          </p:cNvPr>
          <p:cNvSpPr>
            <a:spLocks noGrp="1"/>
          </p:cNvSpPr>
          <p:nvPr>
            <p:ph sz="quarter" idx="13"/>
          </p:nvPr>
        </p:nvSpPr>
        <p:spPr>
          <a:xfrm>
            <a:off x="3395417" y="3087960"/>
            <a:ext cx="5188034" cy="682079"/>
          </a:xfrm>
        </p:spPr>
        <p:txBody>
          <a:bodyPr vert="horz" lIns="91440" tIns="45720" rIns="91440" bIns="45720" rtlCol="0">
            <a:normAutofit/>
          </a:bodyPr>
          <a:lstStyle/>
          <a:p>
            <a:pPr marL="0" indent="0" algn="ctr">
              <a:buNone/>
            </a:pPr>
            <a:r>
              <a:rPr lang="en-US" sz="2000" kern="1200" dirty="0">
                <a:solidFill>
                  <a:schemeClr val="tx2"/>
                </a:solidFill>
                <a:latin typeface="+mn-lt"/>
                <a:ea typeface="+mn-ea"/>
                <a:cs typeface="+mn-cs"/>
              </a:rPr>
              <a:t>From the above graph, we can observe more number purchases are done by Gail.</a:t>
            </a:r>
          </a:p>
        </p:txBody>
      </p:sp>
      <p:grpSp>
        <p:nvGrpSpPr>
          <p:cNvPr id="42" name="Group 4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43" name="Freeform: Shape 4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6" name="Freeform: Shape 4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 name="Group 4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49" name="Freeform: Shape 4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2" name="Freeform: Shape 5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92805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Freeform: Shape 4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 name="Freeform: Shape 5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778DE7-C5BD-3CE1-DAE4-350F84EEFDCA}"/>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THANK YOU</a:t>
            </a:r>
          </a:p>
        </p:txBody>
      </p:sp>
      <p:sp>
        <p:nvSpPr>
          <p:cNvPr id="53" name="Rectangle 5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411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45E4BD-A049-4B7B-5C98-A904D927E7DB}"/>
              </a:ext>
            </a:extLst>
          </p:cNvPr>
          <p:cNvSpPr>
            <a:spLocks noGrp="1"/>
          </p:cNvSpPr>
          <p:nvPr>
            <p:ph type="title"/>
          </p:nvPr>
        </p:nvSpPr>
        <p:spPr>
          <a:xfrm>
            <a:off x="630936" y="639520"/>
            <a:ext cx="3429000" cy="1719072"/>
          </a:xfrm>
        </p:spPr>
        <p:txBody>
          <a:bodyPr anchor="b">
            <a:normAutofit/>
          </a:bodyPr>
          <a:lstStyle/>
          <a:p>
            <a:r>
              <a:rPr lang="en-US" sz="3800"/>
              <a:t>Suspicious communication trend</a:t>
            </a: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EC68FED-B861-D1CE-2AD4-E5950F70A112}"/>
              </a:ext>
            </a:extLst>
          </p:cNvPr>
          <p:cNvSpPr>
            <a:spLocks noGrp="1"/>
          </p:cNvSpPr>
          <p:nvPr>
            <p:ph sz="quarter" idx="13"/>
          </p:nvPr>
        </p:nvSpPr>
        <p:spPr>
          <a:xfrm>
            <a:off x="630936" y="2807208"/>
            <a:ext cx="3429000" cy="3410712"/>
          </a:xfrm>
        </p:spPr>
        <p:txBody>
          <a:bodyPr anchor="t">
            <a:normAutofit/>
          </a:bodyPr>
          <a:lstStyle/>
          <a:p>
            <a:r>
              <a:rPr lang="en-US" sz="2200" dirty="0"/>
              <a:t>From the Graph, we can observe that 31 suspicious communications happened in Nov 2015 and In this graph, we can identify in which months suspicious communications happened below average and above average. </a:t>
            </a:r>
          </a:p>
        </p:txBody>
      </p:sp>
      <p:pic>
        <p:nvPicPr>
          <p:cNvPr id="6" name="Picture 5">
            <a:extLst>
              <a:ext uri="{FF2B5EF4-FFF2-40B4-BE49-F238E27FC236}">
                <a16:creationId xmlns:a16="http://schemas.microsoft.com/office/drawing/2014/main" id="{508F193F-1533-3F16-99CA-5FED0D0EB5C8}"/>
              </a:ext>
            </a:extLst>
          </p:cNvPr>
          <p:cNvPicPr>
            <a:picLocks noChangeAspect="1"/>
          </p:cNvPicPr>
          <p:nvPr/>
        </p:nvPicPr>
        <p:blipFill>
          <a:blip r:embed="rId2"/>
          <a:stretch>
            <a:fillRect/>
          </a:stretch>
        </p:blipFill>
        <p:spPr>
          <a:xfrm>
            <a:off x="4307840" y="639520"/>
            <a:ext cx="7250176" cy="5578400"/>
          </a:xfrm>
          <a:prstGeom prst="rect">
            <a:avLst/>
          </a:prstGeom>
        </p:spPr>
      </p:pic>
    </p:spTree>
    <p:extLst>
      <p:ext uri="{BB962C8B-B14F-4D97-AF65-F5344CB8AC3E}">
        <p14:creationId xmlns:p14="http://schemas.microsoft.com/office/powerpoint/2010/main" val="4234542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16B59F-D9A4-E3D3-F4FD-F5889D2684FD}"/>
              </a:ext>
            </a:extLst>
          </p:cNvPr>
          <p:cNvSpPr>
            <a:spLocks noGrp="1"/>
          </p:cNvSpPr>
          <p:nvPr>
            <p:ph type="title"/>
          </p:nvPr>
        </p:nvSpPr>
        <p:spPr>
          <a:xfrm>
            <a:off x="630936" y="173563"/>
            <a:ext cx="3429000" cy="1438541"/>
          </a:xfrm>
        </p:spPr>
        <p:txBody>
          <a:bodyPr anchor="b">
            <a:normAutofit/>
          </a:bodyPr>
          <a:lstStyle/>
          <a:p>
            <a:r>
              <a:rPr lang="en-US" sz="2200" dirty="0"/>
              <a:t>Suspicious communication trend followed by source.</a:t>
            </a:r>
            <a:br>
              <a:rPr lang="en-US" sz="5400" dirty="0"/>
            </a:br>
            <a:endParaRPr lang="en-US" sz="5400" dirty="0"/>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5D8C4C4-7965-BA13-8F89-B2BDE613A2F3}"/>
              </a:ext>
            </a:extLst>
          </p:cNvPr>
          <p:cNvSpPr>
            <a:spLocks noGrp="1"/>
          </p:cNvSpPr>
          <p:nvPr>
            <p:ph sz="quarter" idx="13"/>
          </p:nvPr>
        </p:nvSpPr>
        <p:spPr>
          <a:xfrm>
            <a:off x="510540" y="2833230"/>
            <a:ext cx="3429000" cy="1891792"/>
          </a:xfrm>
        </p:spPr>
        <p:txBody>
          <a:bodyPr anchor="t">
            <a:normAutofit/>
          </a:bodyPr>
          <a:lstStyle/>
          <a:p>
            <a:pPr marL="0" indent="0">
              <a:buNone/>
            </a:pPr>
            <a:r>
              <a:rPr lang="en-US" sz="2200" dirty="0"/>
              <a:t>This graph shows what are all the communications made by source.</a:t>
            </a:r>
          </a:p>
        </p:txBody>
      </p:sp>
      <p:pic>
        <p:nvPicPr>
          <p:cNvPr id="5" name="Content Placeholder 4">
            <a:extLst>
              <a:ext uri="{FF2B5EF4-FFF2-40B4-BE49-F238E27FC236}">
                <a16:creationId xmlns:a16="http://schemas.microsoft.com/office/drawing/2014/main" id="{E9EA573E-2FE2-CEB4-EC73-797E801D04F4}"/>
              </a:ext>
            </a:extLst>
          </p:cNvPr>
          <p:cNvPicPr>
            <a:picLocks noChangeAspect="1"/>
          </p:cNvPicPr>
          <p:nvPr/>
        </p:nvPicPr>
        <p:blipFill>
          <a:blip r:embed="rId2"/>
          <a:stretch>
            <a:fillRect/>
          </a:stretch>
        </p:blipFill>
        <p:spPr>
          <a:xfrm>
            <a:off x="4450080" y="731520"/>
            <a:ext cx="7518400" cy="5295391"/>
          </a:xfrm>
          <a:prstGeom prst="rect">
            <a:avLst/>
          </a:prstGeom>
        </p:spPr>
      </p:pic>
    </p:spTree>
    <p:extLst>
      <p:ext uri="{BB962C8B-B14F-4D97-AF65-F5344CB8AC3E}">
        <p14:creationId xmlns:p14="http://schemas.microsoft.com/office/powerpoint/2010/main" val="3261619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3CF7C4-0B46-D37B-D34C-F64542159384}"/>
              </a:ext>
            </a:extLst>
          </p:cNvPr>
          <p:cNvSpPr>
            <a:spLocks noGrp="1"/>
          </p:cNvSpPr>
          <p:nvPr>
            <p:ph type="title"/>
          </p:nvPr>
        </p:nvSpPr>
        <p:spPr>
          <a:xfrm>
            <a:off x="1115568" y="253444"/>
            <a:ext cx="10168128" cy="704088"/>
          </a:xfrm>
        </p:spPr>
        <p:txBody>
          <a:bodyPr>
            <a:normAutofit fontScale="90000"/>
          </a:bodyPr>
          <a:lstStyle/>
          <a:p>
            <a:r>
              <a:rPr lang="en-US" sz="4000" dirty="0"/>
              <a:t>Suspicious communications reached to destination</a:t>
            </a:r>
          </a:p>
        </p:txBody>
      </p:sp>
      <p:sp>
        <p:nvSpPr>
          <p:cNvPr id="18" name="Rectangle 17">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7493BC8F-E07A-DFB7-805B-516E6FDCFD10}"/>
              </a:ext>
            </a:extLst>
          </p:cNvPr>
          <p:cNvPicPr>
            <a:picLocks noChangeAspect="1"/>
          </p:cNvPicPr>
          <p:nvPr/>
        </p:nvPicPr>
        <p:blipFill rotWithShape="1">
          <a:blip r:embed="rId2"/>
          <a:srcRect r="4423" b="1"/>
          <a:stretch/>
        </p:blipFill>
        <p:spPr>
          <a:xfrm>
            <a:off x="304800" y="1117600"/>
            <a:ext cx="7508240" cy="5054600"/>
          </a:xfrm>
          <a:prstGeom prst="rect">
            <a:avLst/>
          </a:prstGeom>
        </p:spPr>
      </p:pic>
      <p:sp>
        <p:nvSpPr>
          <p:cNvPr id="27" name="Content Placeholder 8">
            <a:extLst>
              <a:ext uri="{FF2B5EF4-FFF2-40B4-BE49-F238E27FC236}">
                <a16:creationId xmlns:a16="http://schemas.microsoft.com/office/drawing/2014/main" id="{4FDD5917-6A22-7423-05C4-970F7616BF1A}"/>
              </a:ext>
            </a:extLst>
          </p:cNvPr>
          <p:cNvSpPr>
            <a:spLocks noGrp="1"/>
          </p:cNvSpPr>
          <p:nvPr>
            <p:ph sz="quarter" idx="13"/>
          </p:nvPr>
        </p:nvSpPr>
        <p:spPr>
          <a:xfrm>
            <a:off x="7813040" y="2567446"/>
            <a:ext cx="3470656" cy="2271749"/>
          </a:xfrm>
        </p:spPr>
        <p:txBody>
          <a:bodyPr anchor="ctr">
            <a:normAutofit/>
          </a:bodyPr>
          <a:lstStyle/>
          <a:p>
            <a:r>
              <a:rPr lang="en-US" sz="1800" dirty="0"/>
              <a:t>This graph shows us what are all the communications reached to destination.</a:t>
            </a:r>
          </a:p>
        </p:txBody>
      </p:sp>
    </p:spTree>
    <p:extLst>
      <p:ext uri="{BB962C8B-B14F-4D97-AF65-F5344CB8AC3E}">
        <p14:creationId xmlns:p14="http://schemas.microsoft.com/office/powerpoint/2010/main" val="195816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1871-906E-72E0-5E0C-EF52A7D450A2}"/>
              </a:ext>
            </a:extLst>
          </p:cNvPr>
          <p:cNvSpPr>
            <a:spLocks noGrp="1"/>
          </p:cNvSpPr>
          <p:nvPr>
            <p:ph type="title"/>
          </p:nvPr>
        </p:nvSpPr>
        <p:spPr>
          <a:xfrm>
            <a:off x="838200" y="365125"/>
            <a:ext cx="10515600" cy="928837"/>
          </a:xfrm>
        </p:spPr>
        <p:txBody>
          <a:bodyPr>
            <a:normAutofit/>
          </a:bodyPr>
          <a:lstStyle/>
          <a:p>
            <a:r>
              <a:rPr lang="en-US" sz="2000" dirty="0"/>
              <a:t>Communications happened in different years</a:t>
            </a:r>
          </a:p>
        </p:txBody>
      </p:sp>
      <p:sp>
        <p:nvSpPr>
          <p:cNvPr id="3" name="Content Placeholder 2">
            <a:extLst>
              <a:ext uri="{FF2B5EF4-FFF2-40B4-BE49-F238E27FC236}">
                <a16:creationId xmlns:a16="http://schemas.microsoft.com/office/drawing/2014/main" id="{112B2EC6-74AE-EC46-3373-610F41776FC9}"/>
              </a:ext>
            </a:extLst>
          </p:cNvPr>
          <p:cNvSpPr>
            <a:spLocks noGrp="1"/>
          </p:cNvSpPr>
          <p:nvPr>
            <p:ph sz="quarter" idx="13"/>
          </p:nvPr>
        </p:nvSpPr>
        <p:spPr/>
        <p:txBody>
          <a:bodyPr/>
          <a:lstStyle/>
          <a:p>
            <a:endParaRPr lang="en-US" dirty="0"/>
          </a:p>
        </p:txBody>
      </p:sp>
      <p:pic>
        <p:nvPicPr>
          <p:cNvPr id="5" name="Picture 4">
            <a:extLst>
              <a:ext uri="{FF2B5EF4-FFF2-40B4-BE49-F238E27FC236}">
                <a16:creationId xmlns:a16="http://schemas.microsoft.com/office/drawing/2014/main" id="{33754E4D-CE6A-7993-4669-F30CFAEE469C}"/>
              </a:ext>
            </a:extLst>
          </p:cNvPr>
          <p:cNvPicPr>
            <a:picLocks noChangeAspect="1"/>
          </p:cNvPicPr>
          <p:nvPr/>
        </p:nvPicPr>
        <p:blipFill>
          <a:blip r:embed="rId2"/>
          <a:stretch>
            <a:fillRect/>
          </a:stretch>
        </p:blipFill>
        <p:spPr>
          <a:xfrm>
            <a:off x="812349" y="1690688"/>
            <a:ext cx="5222517" cy="4217035"/>
          </a:xfrm>
          <a:prstGeom prst="rect">
            <a:avLst/>
          </a:prstGeom>
        </p:spPr>
      </p:pic>
      <p:pic>
        <p:nvPicPr>
          <p:cNvPr id="7" name="Picture 6">
            <a:extLst>
              <a:ext uri="{FF2B5EF4-FFF2-40B4-BE49-F238E27FC236}">
                <a16:creationId xmlns:a16="http://schemas.microsoft.com/office/drawing/2014/main" id="{534F51DA-3E1D-1E9F-651C-F72890F6B621}"/>
              </a:ext>
            </a:extLst>
          </p:cNvPr>
          <p:cNvPicPr>
            <a:picLocks noChangeAspect="1"/>
          </p:cNvPicPr>
          <p:nvPr/>
        </p:nvPicPr>
        <p:blipFill>
          <a:blip r:embed="rId3"/>
          <a:stretch>
            <a:fillRect/>
          </a:stretch>
        </p:blipFill>
        <p:spPr>
          <a:xfrm>
            <a:off x="6060717" y="1578825"/>
            <a:ext cx="5420360" cy="4363403"/>
          </a:xfrm>
          <a:prstGeom prst="rect">
            <a:avLst/>
          </a:prstGeom>
        </p:spPr>
      </p:pic>
    </p:spTree>
    <p:extLst>
      <p:ext uri="{BB962C8B-B14F-4D97-AF65-F5344CB8AC3E}">
        <p14:creationId xmlns:p14="http://schemas.microsoft.com/office/powerpoint/2010/main" val="1548838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3C6EE-6C99-4926-6ADC-34DE991E6552}"/>
              </a:ext>
            </a:extLst>
          </p:cNvPr>
          <p:cNvSpPr>
            <a:spLocks noGrp="1"/>
          </p:cNvSpPr>
          <p:nvPr>
            <p:ph type="title"/>
          </p:nvPr>
        </p:nvSpPr>
        <p:spPr>
          <a:xfrm>
            <a:off x="838200" y="365125"/>
            <a:ext cx="10266680" cy="752475"/>
          </a:xfrm>
        </p:spPr>
        <p:txBody>
          <a:bodyPr>
            <a:normAutofit/>
          </a:bodyPr>
          <a:lstStyle/>
          <a:p>
            <a:r>
              <a:rPr lang="en-US" dirty="0"/>
              <a:t>Communications happened in 2017</a:t>
            </a:r>
          </a:p>
        </p:txBody>
      </p:sp>
      <p:pic>
        <p:nvPicPr>
          <p:cNvPr id="5" name="Content Placeholder 4">
            <a:extLst>
              <a:ext uri="{FF2B5EF4-FFF2-40B4-BE49-F238E27FC236}">
                <a16:creationId xmlns:a16="http://schemas.microsoft.com/office/drawing/2014/main" id="{C1682E38-507B-96B8-20ED-98CE1BFA0E22}"/>
              </a:ext>
            </a:extLst>
          </p:cNvPr>
          <p:cNvPicPr>
            <a:picLocks noGrp="1" noChangeAspect="1"/>
          </p:cNvPicPr>
          <p:nvPr>
            <p:ph idx="1"/>
          </p:nvPr>
        </p:nvPicPr>
        <p:blipFill>
          <a:blip r:embed="rId2"/>
          <a:stretch>
            <a:fillRect/>
          </a:stretch>
        </p:blipFill>
        <p:spPr>
          <a:xfrm>
            <a:off x="838200" y="1117600"/>
            <a:ext cx="10266680" cy="5059364"/>
          </a:xfrm>
        </p:spPr>
      </p:pic>
    </p:spTree>
    <p:extLst>
      <p:ext uri="{BB962C8B-B14F-4D97-AF65-F5344CB8AC3E}">
        <p14:creationId xmlns:p14="http://schemas.microsoft.com/office/powerpoint/2010/main" val="2985622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9120B09-F6CA-437E-B1DE-587311BBB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ln w="12700">
            <a:solidFill>
              <a:srgbClr val="DEDEDE"/>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10C8AA-0269-AD6E-4891-E46B9F54E6F1}"/>
              </a:ext>
            </a:extLst>
          </p:cNvPr>
          <p:cNvSpPr>
            <a:spLocks noGrp="1"/>
          </p:cNvSpPr>
          <p:nvPr>
            <p:ph type="title"/>
          </p:nvPr>
        </p:nvSpPr>
        <p:spPr>
          <a:xfrm>
            <a:off x="385158" y="4727173"/>
            <a:ext cx="11146441" cy="868823"/>
          </a:xfrm>
        </p:spPr>
        <p:txBody>
          <a:bodyPr vert="horz" lIns="91440" tIns="45720" rIns="91440" bIns="45720" rtlCol="0" anchor="ctr">
            <a:normAutofit/>
          </a:bodyPr>
          <a:lstStyle/>
          <a:p>
            <a:pPr algn="ctr"/>
            <a:r>
              <a:rPr lang="en-US" sz="4000" dirty="0"/>
              <a:t>Communications happened in different Quarter</a:t>
            </a:r>
          </a:p>
        </p:txBody>
      </p:sp>
      <p:sp>
        <p:nvSpPr>
          <p:cNvPr id="16" name="Rectangle: Rounded Corners 1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a:extLst>
              <a:ext uri="{FF2B5EF4-FFF2-40B4-BE49-F238E27FC236}">
                <a16:creationId xmlns:a16="http://schemas.microsoft.com/office/drawing/2014/main" id="{858070FA-A550-C243-DEE4-52F634A5EA45}"/>
              </a:ext>
            </a:extLst>
          </p:cNvPr>
          <p:cNvPicPr>
            <a:picLocks noChangeAspect="1"/>
          </p:cNvPicPr>
          <p:nvPr/>
        </p:nvPicPr>
        <p:blipFill>
          <a:blip r:embed="rId2"/>
          <a:stretch>
            <a:fillRect/>
          </a:stretch>
        </p:blipFill>
        <p:spPr>
          <a:xfrm>
            <a:off x="385158" y="415881"/>
            <a:ext cx="5596128" cy="3861327"/>
          </a:xfrm>
          <a:prstGeom prst="rect">
            <a:avLst/>
          </a:prstGeom>
        </p:spPr>
      </p:pic>
      <p:pic>
        <p:nvPicPr>
          <p:cNvPr id="7" name="Content Placeholder 6">
            <a:extLst>
              <a:ext uri="{FF2B5EF4-FFF2-40B4-BE49-F238E27FC236}">
                <a16:creationId xmlns:a16="http://schemas.microsoft.com/office/drawing/2014/main" id="{54833CAA-AC17-368E-364C-3BB7D8789E02}"/>
              </a:ext>
            </a:extLst>
          </p:cNvPr>
          <p:cNvPicPr>
            <a:picLocks noGrp="1" noChangeAspect="1"/>
          </p:cNvPicPr>
          <p:nvPr>
            <p:ph sz="quarter" idx="13"/>
          </p:nvPr>
        </p:nvPicPr>
        <p:blipFill>
          <a:blip r:embed="rId3"/>
          <a:stretch>
            <a:fillRect/>
          </a:stretch>
        </p:blipFill>
        <p:spPr>
          <a:xfrm>
            <a:off x="6210714" y="436866"/>
            <a:ext cx="5596128" cy="3819356"/>
          </a:xfrm>
          <a:prstGeom prst="rect">
            <a:avLst/>
          </a:prstGeom>
        </p:spPr>
      </p:pic>
    </p:spTree>
    <p:extLst>
      <p:ext uri="{BB962C8B-B14F-4D97-AF65-F5344CB8AC3E}">
        <p14:creationId xmlns:p14="http://schemas.microsoft.com/office/powerpoint/2010/main" val="4087562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7281B5-683D-897F-362D-37158175612D}"/>
              </a:ext>
            </a:extLst>
          </p:cNvPr>
          <p:cNvSpPr>
            <a:spLocks noGrp="1"/>
          </p:cNvSpPr>
          <p:nvPr>
            <p:ph type="title"/>
          </p:nvPr>
        </p:nvSpPr>
        <p:spPr>
          <a:xfrm>
            <a:off x="841247" y="978619"/>
            <a:ext cx="3410712" cy="1106424"/>
          </a:xfrm>
        </p:spPr>
        <p:txBody>
          <a:bodyPr>
            <a:normAutofit/>
          </a:bodyPr>
          <a:lstStyle/>
          <a:p>
            <a:r>
              <a:rPr lang="en-US" sz="2800" dirty="0"/>
              <a:t>Purchases made by suspicious employees</a:t>
            </a:r>
          </a:p>
        </p:txBody>
      </p:sp>
      <p:sp>
        <p:nvSpPr>
          <p:cNvPr id="14"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E987B12-F56D-86A0-9926-D039FFF61292}"/>
              </a:ext>
            </a:extLst>
          </p:cNvPr>
          <p:cNvSpPr>
            <a:spLocks noGrp="1"/>
          </p:cNvSpPr>
          <p:nvPr>
            <p:ph sz="quarter" idx="13"/>
          </p:nvPr>
        </p:nvSpPr>
        <p:spPr>
          <a:xfrm>
            <a:off x="841247" y="3039873"/>
            <a:ext cx="3410712" cy="1217168"/>
          </a:xfrm>
        </p:spPr>
        <p:txBody>
          <a:bodyPr>
            <a:normAutofit/>
          </a:bodyPr>
          <a:lstStyle/>
          <a:p>
            <a:r>
              <a:rPr lang="en-US" sz="1700" dirty="0"/>
              <a:t>This graph explains us the how many number of purchases made by employees and made by whom</a:t>
            </a:r>
          </a:p>
        </p:txBody>
      </p:sp>
      <p:pic>
        <p:nvPicPr>
          <p:cNvPr id="5" name="Picture 4">
            <a:extLst>
              <a:ext uri="{FF2B5EF4-FFF2-40B4-BE49-F238E27FC236}">
                <a16:creationId xmlns:a16="http://schemas.microsoft.com/office/drawing/2014/main" id="{2B33283C-86DA-E239-C5BF-25CF49A82654}"/>
              </a:ext>
            </a:extLst>
          </p:cNvPr>
          <p:cNvPicPr>
            <a:picLocks noChangeAspect="1"/>
          </p:cNvPicPr>
          <p:nvPr/>
        </p:nvPicPr>
        <p:blipFill rotWithShape="1">
          <a:blip r:embed="rId2"/>
          <a:srcRect r="30948" b="2"/>
          <a:stretch/>
        </p:blipFill>
        <p:spPr>
          <a:xfrm>
            <a:off x="5124450" y="634382"/>
            <a:ext cx="6657213" cy="5227938"/>
          </a:xfrm>
          <a:prstGeom prst="rect">
            <a:avLst/>
          </a:prstGeom>
        </p:spPr>
      </p:pic>
    </p:spTree>
    <p:extLst>
      <p:ext uri="{BB962C8B-B14F-4D97-AF65-F5344CB8AC3E}">
        <p14:creationId xmlns:p14="http://schemas.microsoft.com/office/powerpoint/2010/main" val="473371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BC4669-1F28-A653-9CFE-474722EBEA73}"/>
              </a:ext>
            </a:extLst>
          </p:cNvPr>
          <p:cNvSpPr>
            <a:spLocks noGrp="1"/>
          </p:cNvSpPr>
          <p:nvPr>
            <p:ph type="title"/>
          </p:nvPr>
        </p:nvSpPr>
        <p:spPr>
          <a:xfrm>
            <a:off x="333756" y="586200"/>
            <a:ext cx="4023360" cy="814832"/>
          </a:xfrm>
        </p:spPr>
        <p:txBody>
          <a:bodyPr anchor="b">
            <a:noAutofit/>
          </a:bodyPr>
          <a:lstStyle/>
          <a:p>
            <a:r>
              <a:rPr lang="en-US" sz="2800" dirty="0" err="1"/>
              <a:t>Hiddern</a:t>
            </a:r>
            <a:r>
              <a:rPr lang="en-US" sz="2800" dirty="0"/>
              <a:t> pattern Analysis</a:t>
            </a:r>
          </a:p>
        </p:txBody>
      </p:sp>
      <p:sp>
        <p:nvSpPr>
          <p:cNvPr id="1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F9B8E3DB-D262-D8B8-317B-E45D527901C0}"/>
              </a:ext>
            </a:extLst>
          </p:cNvPr>
          <p:cNvSpPr>
            <a:spLocks noGrp="1"/>
          </p:cNvSpPr>
          <p:nvPr>
            <p:ph sz="quarter" idx="13"/>
          </p:nvPr>
        </p:nvSpPr>
        <p:spPr>
          <a:xfrm>
            <a:off x="630936" y="2807208"/>
            <a:ext cx="3429000" cy="3410712"/>
          </a:xfrm>
        </p:spPr>
        <p:txBody>
          <a:bodyPr anchor="t">
            <a:normAutofit/>
          </a:bodyPr>
          <a:lstStyle/>
          <a:p>
            <a:r>
              <a:rPr lang="en-US" sz="2200" dirty="0"/>
              <a:t>Checking for the strange pattern happened in the suspicious communication by different employees.</a:t>
            </a:r>
          </a:p>
          <a:p>
            <a:r>
              <a:rPr lang="en-US" sz="2200" dirty="0"/>
              <a:t>We observed on the same day whenever there is a purchase there is at least one type of communication.</a:t>
            </a:r>
          </a:p>
        </p:txBody>
      </p:sp>
      <p:pic>
        <p:nvPicPr>
          <p:cNvPr id="7" name="Content Placeholder 6">
            <a:extLst>
              <a:ext uri="{FF2B5EF4-FFF2-40B4-BE49-F238E27FC236}">
                <a16:creationId xmlns:a16="http://schemas.microsoft.com/office/drawing/2014/main" id="{ACEDF7D7-D8A2-26FE-7900-805EFC272A71}"/>
              </a:ext>
            </a:extLst>
          </p:cNvPr>
          <p:cNvPicPr>
            <a:picLocks noChangeAspect="1"/>
          </p:cNvPicPr>
          <p:nvPr/>
        </p:nvPicPr>
        <p:blipFill>
          <a:blip r:embed="rId2"/>
          <a:stretch>
            <a:fillRect/>
          </a:stretch>
        </p:blipFill>
        <p:spPr>
          <a:xfrm>
            <a:off x="4657998" y="1401032"/>
            <a:ext cx="6903720" cy="4055935"/>
          </a:xfrm>
          <a:prstGeom prst="rect">
            <a:avLst/>
          </a:prstGeom>
        </p:spPr>
      </p:pic>
    </p:spTree>
    <p:extLst>
      <p:ext uri="{BB962C8B-B14F-4D97-AF65-F5344CB8AC3E}">
        <p14:creationId xmlns:p14="http://schemas.microsoft.com/office/powerpoint/2010/main" val="5296203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 2013 - 2022</Template>
  <TotalTime>2249</TotalTime>
  <Words>293</Words>
  <Application>Microsoft Office PowerPoint</Application>
  <PresentationFormat>Widescreen</PresentationFormat>
  <Paragraphs>34</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Avenir Next LT Pro</vt:lpstr>
      <vt:lpstr>Calibri</vt:lpstr>
      <vt:lpstr>Calibri Light</vt:lpstr>
      <vt:lpstr>Office Theme</vt:lpstr>
      <vt:lpstr>VAST CHALLENGE 2018 MC3</vt:lpstr>
      <vt:lpstr>Suspicious communication trend</vt:lpstr>
      <vt:lpstr>Suspicious communication trend followed by source. </vt:lpstr>
      <vt:lpstr>Suspicious communications reached to destination</vt:lpstr>
      <vt:lpstr>Communications happened in different years</vt:lpstr>
      <vt:lpstr>Communications happened in 2017</vt:lpstr>
      <vt:lpstr>Communications happened in different Quarter</vt:lpstr>
      <vt:lpstr>Purchases made by suspicious employees</vt:lpstr>
      <vt:lpstr>Hiddern pattern Analysis</vt:lpstr>
      <vt:lpstr>Non suspicious people interaction with suspicious people</vt:lpstr>
      <vt:lpstr>Alpha Chessor communication Analysis</vt:lpstr>
      <vt:lpstr>Richard Fox communication Analysis</vt:lpstr>
      <vt:lpstr>Purchases happened before and after one day</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VAST CHALLENGE 2018 MC3</dc:title>
  <dc:creator>Bommisetty, Supriya</dc:creator>
  <cp:lastModifiedBy>Bommisetty, Supriya</cp:lastModifiedBy>
  <cp:revision>109</cp:revision>
  <dcterms:created xsi:type="dcterms:W3CDTF">2023-02-13T23:44:46Z</dcterms:created>
  <dcterms:modified xsi:type="dcterms:W3CDTF">2024-02-06T19:12:43Z</dcterms:modified>
</cp:coreProperties>
</file>